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9" r:id="rId4"/>
  </p:sldMasterIdLst>
  <p:sldIdLst>
    <p:sldId id="256" r:id="rId5"/>
    <p:sldId id="281" r:id="rId6"/>
    <p:sldId id="276" r:id="rId7"/>
    <p:sldId id="271" r:id="rId8"/>
    <p:sldId id="282" r:id="rId9"/>
    <p:sldId id="28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EB85100-3908-70A4-B99C-B9F1A9EB7048}" name="Katelin Wiersma" initials="KW" userId="S::kwiersma@mha.org::9a83ab41-c6d7-4257-94ec-d3153a579a85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telin Wiersma" initials="KW" lastIdx="1" clrIdx="0">
    <p:extLst>
      <p:ext uri="{19B8F6BF-5375-455C-9EA6-DF929625EA0E}">
        <p15:presenceInfo xmlns:p15="http://schemas.microsoft.com/office/powerpoint/2012/main" userId="S::kwiersma@mha.org::9a83ab41-c6d7-4257-94ec-d3153a579a8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B64"/>
    <a:srgbClr val="D1DAE0"/>
    <a:srgbClr val="4767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F810AF-DD9F-CBD6-A320-F37865DBCA44}" v="11" dt="2023-08-31T20:27:41.466"/>
    <p1510:client id="{482360E0-2CBC-58FD-1316-089D6A034140}" v="5" dt="2023-08-31T15:44:45.570"/>
    <p1510:client id="{79A38E72-BF5C-6F6A-B28A-1D7B0ADA0D78}" v="14" dt="2023-08-15T20:18:39.585"/>
    <p1510:client id="{D96BD5B6-C22F-DFD0-AC9A-59A7FA3A7685}" v="53" dt="2023-08-01T20:18:41.1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82" autoAdjust="0"/>
    <p:restoredTop sz="94694"/>
  </p:normalViewPr>
  <p:slideViewPr>
    <p:cSldViewPr snapToGrid="0">
      <p:cViewPr varScale="1">
        <p:scale>
          <a:sx n="64" d="100"/>
          <a:sy n="64" d="100"/>
        </p:scale>
        <p:origin x="10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CAA69-EA95-9AB6-E3B6-3CC4E62176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CE2D00-92A3-715D-6AC5-D27A984C0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E6EC0D-FFCE-E00C-D656-7DAAA117F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EA57E-7C1A-457B-A4CD-5DCEB057B502}" type="datetime1">
              <a:rPr lang="en-US" smtClean="0"/>
              <a:t>9/4/2024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8F2989-2161-5EE6-7567-21A00BD35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E46072-E2B4-B8DB-147E-F097D80E0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0634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E6E6E3-5BC1-B085-6D17-7BD17BF1A0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DEF44C-7ED7-4143-C3CC-04EA815019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90BE98-008A-63CB-5C36-850337300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9749-A4CD-447F-8298-2B7988C91CEA}" type="datetime1">
              <a:rPr lang="en-US" smtClean="0"/>
              <a:t>9/4/2024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5DEE5F-A3B5-2C93-479F-6DB036F8B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D453B3-5915-D5DF-04E0-4B2410411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325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268DE11-5BD6-5B99-6E36-B9183A1439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115A96-371D-C35B-6668-7E2D4E4BD8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1B1202-95BE-33C2-D188-4B1623313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444D3-C0BA-4587-A56C-581AB9F841BE}" type="datetime1">
              <a:rPr lang="en-US" smtClean="0"/>
              <a:t>9/4/2024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EEF968-E7A1-2E59-2D7C-0B95C0186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C7C97B-4486-1251-E965-01E7A70F4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353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4C403-D741-1C79-BE62-39EA58470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0DC33D-E13E-70AF-3E9F-F0F14AE1DC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2D7C34-BCEE-29F4-A99F-D5BA090CD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AF2CE-4F37-411C-A3EE-BBBE223265BF}" type="datetime1">
              <a:rPr lang="en-US" smtClean="0"/>
              <a:t>9/4/2024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89204-22EA-7280-DA74-94875E2DF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625AD1-D614-249C-315B-D3CFF4550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14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F3050-B583-155F-E7C3-FAA7CE13F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6339D5-3E4B-7E55-FE05-7F59C3450B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2F968E-7D07-5199-C595-454126E67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083D4-708C-4BB5-B4FD-30CE9FA12FD5}" type="datetime1">
              <a:rPr lang="en-US" smtClean="0"/>
              <a:t>9/4/2024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6010C4-22C6-D35D-E6D0-BE6B70515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209F73-D253-8CA9-CBBE-E9691F19B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652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FDDBCE-6DCD-4A2D-24E7-9D3E4D6B9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2F0A34-D75E-0596-FF22-DFFCE76C58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3E03A2-1CA2-8F73-313D-7BD25FDA54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987BCB-C0A9-A47E-727C-2A5CBA1D2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239B2-65BC-4C2A-A62B-3EABFE9590E4}" type="datetime1">
              <a:rPr lang="en-US" smtClean="0"/>
              <a:t>9/4/2024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2DFE54-6DDB-EA88-2B49-E5E124163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FCC5D2-F022-D9E9-77ED-0455C273E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598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20AEA-5ECE-2250-7725-9DF70106C7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FFDE31-6623-213B-760A-777CCC44DA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F0CEE7-3A8E-8400-3DEF-612FEA7574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5C5B2CA-EBA1-1EED-B366-C522BFC435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4BB3F2-ADC0-89CF-686A-69381358D3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E5F4DCE-4D6A-B24B-2B2F-D1F3C112D3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05F5A-E4A3-476F-A89E-C2B73F2431E4}" type="datetime1">
              <a:rPr lang="en-US" smtClean="0"/>
              <a:t>9/4/2024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608E71-936D-B481-C193-6E83F0BE0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4E31B8-92A8-47CB-326E-C2F698B96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828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7F763-8B55-16F2-5C5D-3D2C3D3AD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CD50F0-7DC3-B75D-052B-F7026E0F2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61515-4A26-4F31-9F61-5A10B1FABBFC}" type="datetime1">
              <a:rPr lang="en-US" smtClean="0"/>
              <a:t>9/4/2024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7EFB51-1C9B-BD08-9A27-36B070FAA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509E07-5C7B-A104-4613-E2C5D7518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93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AC2718-F67C-FAD6-1B2A-055590D08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DC65-7D1F-4BAB-9695-F7E734143E14}" type="datetime1">
              <a:rPr lang="en-US" smtClean="0"/>
              <a:t>9/4/2024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6C1EB6-AAF8-1D6A-7A6A-67553D0B3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3D5646-5E4A-DDB1-C655-53E1DC03C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046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692C2-790B-2E08-789A-8CF3C5A89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63762C-B1A1-13F3-37A8-3EFF7C15E5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EB4CC3-5269-0E97-3958-E24194140C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2E7314-0BCF-A6EA-D393-AA1ABF37C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24077-BD55-4036-8E92-6558FDF3B653}" type="datetime1">
              <a:rPr lang="en-US" smtClean="0"/>
              <a:t>9/4/2024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7F2272-D4A3-5185-0986-5D38D3177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3B3383-9910-B51C-D8D3-C15CDE8F7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905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D02E8-DF39-0B23-D67D-D688D4EB5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5E7C0C-9BCF-A464-7944-0E15F8A026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B10817-714D-72F7-7879-9E96FAAE1C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51EF90-488B-B702-9859-74AE8FAB9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225F2-7107-4609-BCC2-77C63064A5E8}" type="datetime1">
              <a:rPr lang="en-US" smtClean="0"/>
              <a:t>9/4/2024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1AE5AD-3686-B3F7-DF4F-85C5CB2FE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8ECDB6-6F22-2ADE-DEC8-2F4A99CF7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983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0BB4B3-50FD-16E9-EA17-841C49889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A3333C-B05C-F61A-FCE6-CF6AD2E612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36D6DB-57E9-8467-F00B-A103239B18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E42E8-8B57-452D-A122-4DCE9AC771EF}" type="datetime1">
              <a:rPr lang="en-US" smtClean="0"/>
              <a:t>9/4/2024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CA4981-9FC9-C551-38EA-4A25760660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3AF621-9839-3E9B-458A-996AA2C9EA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28480-1C08-4458-AD97-0283E6FFD0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24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BA7F3E-1246-03A3-9C9E-38B10D16E9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61317" y="1945263"/>
            <a:ext cx="10469366" cy="1671509"/>
          </a:xfrm>
        </p:spPr>
        <p:txBody>
          <a:bodyPr>
            <a:noAutofit/>
          </a:bodyPr>
          <a:lstStyle/>
          <a:p>
            <a:r>
              <a:rPr lang="en-US" sz="4800" b="1" dirty="0">
                <a:solidFill>
                  <a:schemeClr val="accent1">
                    <a:lumMod val="50000"/>
                  </a:schemeClr>
                </a:solidFill>
                <a:latin typeface="Arial"/>
                <a:cs typeface="Calibri"/>
              </a:rPr>
              <a:t>Converting to</a:t>
            </a:r>
            <a:r>
              <a:rPr lang="en-US" sz="4800" b="1" cap="none" dirty="0">
                <a:solidFill>
                  <a:schemeClr val="accent1">
                    <a:lumMod val="50000"/>
                  </a:schemeClr>
                </a:solidFill>
                <a:latin typeface="Arial"/>
                <a:cs typeface="Calibri"/>
              </a:rPr>
              <a:t> the Rural Emergency Hospital Designation at </a:t>
            </a:r>
            <a:r>
              <a:rPr lang="en-US" sz="4800" b="1" cap="none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Arial"/>
                <a:cs typeface="Calibri"/>
              </a:rPr>
              <a:t>[Hospital Name]</a:t>
            </a:r>
            <a:endParaRPr lang="en-US" sz="4800" b="1" cap="none">
              <a:solidFill>
                <a:schemeClr val="accent1">
                  <a:lumMod val="50000"/>
                </a:schemeClr>
              </a:solidFill>
              <a:highlight>
                <a:srgbClr val="FFFF00"/>
              </a:highlight>
              <a:latin typeface="Arial"/>
              <a:cs typeface="Calibri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B64A8F-3BE8-39EB-A426-690E05948E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38350" y="3616772"/>
            <a:ext cx="8115300" cy="105035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i="1" dirty="0">
                <a:solidFill>
                  <a:schemeClr val="accent1">
                    <a:lumMod val="50000"/>
                  </a:schemeClr>
                </a:solidFill>
                <a:latin typeface="Arial"/>
                <a:cs typeface="Calibri"/>
              </a:rPr>
              <a:t>Making Changes to Maintain Access to Care in </a:t>
            </a:r>
            <a:r>
              <a:rPr lang="en-US" i="1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Arial"/>
                <a:cs typeface="Calibri"/>
              </a:rPr>
              <a:t>[Community Name]</a:t>
            </a:r>
            <a:endParaRPr lang="en-US" i="1">
              <a:solidFill>
                <a:schemeClr val="accent1">
                  <a:lumMod val="50000"/>
                </a:schemeClr>
              </a:solidFill>
              <a:highlight>
                <a:srgbClr val="FFFF00"/>
              </a:highlight>
              <a:latin typeface="Arial"/>
              <a:cs typeface="Calibri"/>
            </a:endParaRPr>
          </a:p>
        </p:txBody>
      </p:sp>
      <p:pic>
        <p:nvPicPr>
          <p:cNvPr id="5" name="Picture 4" descr="A close-up of a logo&#10;&#10;Description automatically generated">
            <a:extLst>
              <a:ext uri="{FF2B5EF4-FFF2-40B4-BE49-F238E27FC236}">
                <a16:creationId xmlns:a16="http://schemas.microsoft.com/office/drawing/2014/main" id="{4F0D237F-2166-4E50-BD2D-A51328AD4A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984" y="4667127"/>
            <a:ext cx="5321808" cy="1566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4101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CB6DB-71B2-8ADB-086A-885A753948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1010097"/>
            <a:ext cx="9486901" cy="1010088"/>
          </a:xfrm>
        </p:spPr>
        <p:txBody>
          <a:bodyPr anchor="b">
            <a:normAutofit fontScale="90000"/>
          </a:bodyPr>
          <a:lstStyle/>
          <a:p>
            <a:pPr algn="ctr"/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Arial"/>
                <a:cs typeface="Arial"/>
              </a:rPr>
              <a:t>Rural Hospitals Are Struggling Throughout the Country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0EBB16-C468-A5C3-19F6-4A52815BB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5628" y="2206257"/>
            <a:ext cx="10911154" cy="39719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000" dirty="0">
                <a:solidFill>
                  <a:srgbClr val="003B64"/>
                </a:solidFill>
                <a:latin typeface="Arial"/>
                <a:cs typeface="Arial"/>
              </a:rPr>
              <a:t>100 rural hospitals across the country have closed since 2005. Our community cannot afford to have </a:t>
            </a:r>
            <a:r>
              <a:rPr lang="en-US" sz="2000" dirty="0">
                <a:solidFill>
                  <a:srgbClr val="003B64"/>
                </a:solidFill>
                <a:highlight>
                  <a:srgbClr val="FFFF00"/>
                </a:highlight>
                <a:latin typeface="Arial"/>
                <a:cs typeface="Arial"/>
              </a:rPr>
              <a:t>[hospital name] </a:t>
            </a:r>
            <a:r>
              <a:rPr lang="en-US" sz="2000" dirty="0">
                <a:solidFill>
                  <a:srgbClr val="003B64"/>
                </a:solidFill>
                <a:latin typeface="Arial"/>
                <a:cs typeface="Arial"/>
              </a:rPr>
              <a:t>added to that list.  </a:t>
            </a:r>
            <a:endParaRPr lang="en-US" sz="2000">
              <a:latin typeface="Arial"/>
              <a:cs typeface="Arial"/>
            </a:endParaRPr>
          </a:p>
          <a:p>
            <a:r>
              <a:rPr lang="en-US" sz="2000" dirty="0">
                <a:solidFill>
                  <a:srgbClr val="003B64"/>
                </a:solidFill>
                <a:effectLst/>
                <a:latin typeface="Arial"/>
                <a:cs typeface="Calibri Light"/>
              </a:rPr>
              <a:t>Declining population, volume-based reimbursement models, increased staffing expenses, and rising costs are just a few factors contributing to negative hospital margins.</a:t>
            </a:r>
          </a:p>
          <a:p>
            <a:r>
              <a:rPr lang="en-US" sz="2000" dirty="0">
                <a:solidFill>
                  <a:srgbClr val="003B64"/>
                </a:solidFill>
                <a:latin typeface="Arial"/>
                <a:cs typeface="Calibri Light"/>
              </a:rPr>
              <a:t>The COVID-19 pandemic exposed the financial fragility of rural hospitals when nonemergency procedures were postponed and revenue evaporated.  </a:t>
            </a:r>
            <a:endParaRPr lang="en-US" sz="2000">
              <a:solidFill>
                <a:srgbClr val="003B64"/>
              </a:solidFill>
              <a:effectLst/>
              <a:latin typeface="Arial"/>
              <a:cs typeface="Calibri Light" panose="020F0302020204030204" pitchFamily="34" charset="0"/>
            </a:endParaRPr>
          </a:p>
          <a:p>
            <a:r>
              <a:rPr lang="en-US" sz="2000" dirty="0">
                <a:solidFill>
                  <a:srgbClr val="003B64"/>
                </a:solidFill>
                <a:effectLst/>
                <a:latin typeface="Arial"/>
                <a:cs typeface="Calibri Light"/>
              </a:rPr>
              <a:t>Hospitals across Minnesota and the nation, especially those in rural communities, are in jeopardy </a:t>
            </a:r>
            <a:r>
              <a:rPr lang="en-US" sz="2000" dirty="0">
                <a:solidFill>
                  <a:srgbClr val="003B64"/>
                </a:solidFill>
                <a:latin typeface="Arial"/>
                <a:cs typeface="Calibri Light"/>
              </a:rPr>
              <a:t>because</a:t>
            </a:r>
            <a:r>
              <a:rPr lang="en-US" sz="2000" dirty="0">
                <a:solidFill>
                  <a:srgbClr val="003B64"/>
                </a:solidFill>
                <a:effectLst/>
                <a:latin typeface="Arial"/>
                <a:cs typeface="Calibri Light"/>
              </a:rPr>
              <a:t> of rising costs and stagnate reimbursement. The new hospital designation is a way to help small communities keep a health care facility close to home.</a:t>
            </a:r>
          </a:p>
          <a:p>
            <a:pPr lvl="1"/>
            <a:r>
              <a:rPr lang="en-US" sz="2000" dirty="0">
                <a:solidFill>
                  <a:srgbClr val="003B64"/>
                </a:solidFill>
                <a:latin typeface="Arial"/>
                <a:cs typeface="Calibri Light"/>
              </a:rPr>
              <a:t>In 2022</a:t>
            </a:r>
            <a:r>
              <a:rPr lang="en-US" sz="2000" dirty="0">
                <a:solidFill>
                  <a:srgbClr val="003B64"/>
                </a:solidFill>
                <a:effectLst/>
                <a:latin typeface="Arial"/>
                <a:cs typeface="Calibri Light"/>
              </a:rPr>
              <a:t>, the cost of providing health care in Minnesota increased drastically, with labo</a:t>
            </a:r>
            <a:r>
              <a:rPr lang="en-US" sz="2000" dirty="0">
                <a:solidFill>
                  <a:srgbClr val="003B64"/>
                </a:solidFill>
                <a:latin typeface="Arial"/>
                <a:cs typeface="Calibri Light"/>
              </a:rPr>
              <a:t>r costs increasing by 7.4% and non-labor costs increasing by 9.5%.</a:t>
            </a:r>
            <a:endParaRPr lang="en-US" sz="2000" dirty="0">
              <a:solidFill>
                <a:srgbClr val="003B64"/>
              </a:solidFill>
              <a:effectLst/>
              <a:latin typeface="Arial"/>
              <a:cs typeface="Calibri Light"/>
            </a:endParaRPr>
          </a:p>
          <a:p>
            <a:endParaRPr lang="en-US" sz="2400" dirty="0">
              <a:solidFill>
                <a:srgbClr val="003B64"/>
              </a:solidFill>
              <a:effectLst/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>
              <a:buNone/>
            </a:pPr>
            <a:endParaRPr lang="en-US" sz="2400" dirty="0">
              <a:solidFill>
                <a:srgbClr val="003B64"/>
              </a:solidFill>
              <a:effectLst/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5421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CB6DB-71B2-8ADB-086A-885A753948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1010097"/>
            <a:ext cx="9486901" cy="1010088"/>
          </a:xfrm>
        </p:spPr>
        <p:txBody>
          <a:bodyPr anchor="b">
            <a:normAutofit fontScale="90000"/>
          </a:bodyPr>
          <a:lstStyle/>
          <a:p>
            <a:pPr algn="ctr"/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Arial"/>
                <a:cs typeface="Arial"/>
              </a:rPr>
              <a:t>Congress Establishes Rural Emergency Hospital Designation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0EBB16-C468-A5C3-19F6-4A52815BB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160" y="2206257"/>
            <a:ext cx="11137186" cy="388631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000" dirty="0">
                <a:solidFill>
                  <a:srgbClr val="003B64"/>
                </a:solidFill>
                <a:effectLst/>
                <a:latin typeface="Arial"/>
                <a:cs typeface="Calibri Light"/>
              </a:rPr>
              <a:t>Congress established the new Rural Emergency Hospital (REH) designation in December 2020 in Section 125 of the Consolidated Appropriations Act, 2021 (Public Law 116-260).</a:t>
            </a:r>
            <a:r>
              <a:rPr lang="en-US" sz="2000" dirty="0">
                <a:solidFill>
                  <a:srgbClr val="003B64"/>
                </a:solidFill>
                <a:latin typeface="Arial"/>
                <a:cs typeface="Calibri Light"/>
              </a:rPr>
              <a:t> </a:t>
            </a:r>
            <a:endParaRPr lang="en-US" sz="2000">
              <a:solidFill>
                <a:srgbClr val="003B64"/>
              </a:solidFill>
              <a:effectLst/>
              <a:latin typeface="Arial"/>
              <a:cs typeface="Calibri Light" panose="020F0302020204030204" pitchFamily="34" charset="0"/>
            </a:endParaRPr>
          </a:p>
          <a:p>
            <a:r>
              <a:rPr lang="en-US" sz="2000" dirty="0">
                <a:solidFill>
                  <a:srgbClr val="003B64"/>
                </a:solidFill>
                <a:latin typeface="Arial"/>
                <a:cs typeface="Calibri Light"/>
              </a:rPr>
              <a:t>The final rules from the Centers for Medicare &amp; Medicaid Services requires hospitals to eliminate all inpatient beds in exchange for reimbursement at the Medicare outpatient fee schedule level plus 5% and an average facility fee payment of $3.2 million a year. </a:t>
            </a:r>
            <a:endParaRPr lang="en-US" sz="2000" dirty="0">
              <a:solidFill>
                <a:srgbClr val="003B64"/>
              </a:solidFill>
              <a:latin typeface="Arial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8062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CB6DB-71B2-8ADB-086A-885A753948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9947" y="476198"/>
            <a:ext cx="9486900" cy="996061"/>
          </a:xfrm>
        </p:spPr>
        <p:txBody>
          <a:bodyPr anchor="b">
            <a:normAutofit/>
          </a:bodyPr>
          <a:lstStyle/>
          <a:p>
            <a:pPr algn="ctr"/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Arial"/>
                <a:cs typeface="Arial"/>
              </a:rPr>
              <a:t>REH Requirements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0EBB16-C468-A5C3-19F6-4A52815BB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255" y="1687232"/>
            <a:ext cx="11178283" cy="3943006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90000"/>
              </a:lnSpc>
            </a:pPr>
            <a:r>
              <a:rPr lang="en-US" sz="2000" dirty="0">
                <a:solidFill>
                  <a:srgbClr val="003B64"/>
                </a:solidFill>
                <a:effectLst/>
                <a:latin typeface="Arial"/>
                <a:cs typeface="Calibri Light"/>
              </a:rPr>
              <a:t>Converted REH hospitals must always:</a:t>
            </a:r>
          </a:p>
          <a:p>
            <a:pPr lvl="1"/>
            <a:r>
              <a:rPr lang="en-US" sz="2000" dirty="0">
                <a:solidFill>
                  <a:srgbClr val="003B64"/>
                </a:solidFill>
                <a:latin typeface="Arial"/>
                <a:cs typeface="Calibri Light"/>
              </a:rPr>
              <a:t>H</a:t>
            </a:r>
            <a:r>
              <a:rPr lang="en-US" sz="2000" dirty="0">
                <a:solidFill>
                  <a:srgbClr val="003B64"/>
                </a:solidFill>
                <a:effectLst/>
                <a:latin typeface="Arial"/>
                <a:cs typeface="Calibri Light"/>
              </a:rPr>
              <a:t>ave a clinician on call.</a:t>
            </a:r>
          </a:p>
          <a:p>
            <a:pPr lvl="1"/>
            <a:r>
              <a:rPr lang="en-US" sz="2000" dirty="0">
                <a:solidFill>
                  <a:srgbClr val="003B64"/>
                </a:solidFill>
                <a:latin typeface="Arial"/>
                <a:cs typeface="Calibri Light"/>
              </a:rPr>
              <a:t>S</a:t>
            </a:r>
            <a:r>
              <a:rPr lang="en-US" sz="2000" dirty="0">
                <a:solidFill>
                  <a:srgbClr val="003B64"/>
                </a:solidFill>
                <a:effectLst/>
                <a:latin typeface="Arial"/>
                <a:cs typeface="Calibri Light"/>
              </a:rPr>
              <a:t>taff their emergency departments 24 hours a day, year-round.</a:t>
            </a:r>
            <a:r>
              <a:rPr lang="en-US" sz="2000" dirty="0">
                <a:solidFill>
                  <a:srgbClr val="003B64"/>
                </a:solidFill>
                <a:latin typeface="Arial"/>
                <a:cs typeface="Calibri Light"/>
              </a:rPr>
              <a:t> </a:t>
            </a:r>
          </a:p>
          <a:p>
            <a:pPr lvl="1"/>
            <a:r>
              <a:rPr lang="en-US" sz="2000" dirty="0">
                <a:solidFill>
                  <a:srgbClr val="003B64"/>
                </a:solidFill>
                <a:latin typeface="Arial"/>
                <a:cs typeface="Calibri Light"/>
              </a:rPr>
              <a:t>I</a:t>
            </a:r>
            <a:r>
              <a:rPr lang="en-US" sz="2000" dirty="0">
                <a:solidFill>
                  <a:srgbClr val="003B64"/>
                </a:solidFill>
                <a:effectLst/>
                <a:latin typeface="Arial"/>
                <a:cs typeface="Calibri Light"/>
              </a:rPr>
              <a:t>mplement a quality assurance and performance improvement program</a:t>
            </a:r>
            <a:r>
              <a:rPr lang="en-US" sz="2000" dirty="0">
                <a:solidFill>
                  <a:srgbClr val="003B64"/>
                </a:solidFill>
                <a:latin typeface="Arial"/>
                <a:cs typeface="Calibri Light"/>
              </a:rPr>
              <a:t> </a:t>
            </a:r>
            <a:endParaRPr lang="en-US" sz="2000">
              <a:solidFill>
                <a:srgbClr val="003B64"/>
              </a:solidFill>
              <a:effectLst/>
              <a:latin typeface="Arial"/>
              <a:cs typeface="Calibri Light" panose="020F0302020204030204" pitchFamily="34" charset="0"/>
            </a:endParaRPr>
          </a:p>
          <a:p>
            <a:pPr lvl="1"/>
            <a:r>
              <a:rPr lang="en-US" sz="2000" dirty="0">
                <a:solidFill>
                  <a:srgbClr val="003B64"/>
                </a:solidFill>
                <a:latin typeface="Arial"/>
                <a:cs typeface="Calibri Light"/>
              </a:rPr>
              <a:t>H</a:t>
            </a:r>
            <a:r>
              <a:rPr lang="en-US" sz="2000" dirty="0">
                <a:solidFill>
                  <a:srgbClr val="003B64"/>
                </a:solidFill>
                <a:effectLst/>
                <a:latin typeface="Arial"/>
                <a:cs typeface="Calibri Light"/>
              </a:rPr>
              <a:t>ave a per-patient average length of stay under 24 hours.</a:t>
            </a:r>
          </a:p>
          <a:p>
            <a:pPr lvl="1"/>
            <a:r>
              <a:rPr lang="en-US" sz="2000" dirty="0">
                <a:solidFill>
                  <a:srgbClr val="003B64"/>
                </a:solidFill>
                <a:latin typeface="Arial"/>
                <a:cs typeface="Calibri Light"/>
              </a:rPr>
              <a:t>M</a:t>
            </a:r>
            <a:r>
              <a:rPr lang="en-US" sz="2000" dirty="0">
                <a:solidFill>
                  <a:srgbClr val="003B64"/>
                </a:solidFill>
                <a:effectLst/>
                <a:latin typeface="Arial"/>
                <a:cs typeface="Calibri Light"/>
              </a:rPr>
              <a:t>aintain an infection prevention program.</a:t>
            </a:r>
          </a:p>
        </p:txBody>
      </p:sp>
    </p:spTree>
    <p:extLst>
      <p:ext uri="{BB962C8B-B14F-4D97-AF65-F5344CB8AC3E}">
        <p14:creationId xmlns:p14="http://schemas.microsoft.com/office/powerpoint/2010/main" val="3093491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CB6DB-71B2-8ADB-086A-885A753948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9947" y="476198"/>
            <a:ext cx="9486900" cy="996061"/>
          </a:xfrm>
        </p:spPr>
        <p:txBody>
          <a:bodyPr anchor="b">
            <a:normAutofit/>
          </a:bodyPr>
          <a:lstStyle/>
          <a:p>
            <a:pPr algn="ctr"/>
            <a:r>
              <a:rPr lang="en-US" sz="4000" b="1" dirty="0">
                <a:solidFill>
                  <a:schemeClr val="accent5">
                    <a:lumMod val="50000"/>
                  </a:schemeClr>
                </a:solidFill>
                <a:latin typeface="Arial"/>
                <a:cs typeface="Arial"/>
              </a:rPr>
              <a:t>Why REH Makes Sense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0EBB16-C468-A5C3-19F6-4A52815BB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6858" y="1687232"/>
            <a:ext cx="11178283" cy="3943006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000" dirty="0">
                <a:solidFill>
                  <a:srgbClr val="003B64"/>
                </a:solidFill>
                <a:effectLst/>
                <a:latin typeface="Arial"/>
                <a:cs typeface="Calibri Light"/>
              </a:rPr>
              <a:t>The new designation provides financial support needed to maintain crucial community services.</a:t>
            </a:r>
            <a:r>
              <a:rPr lang="en-US" sz="2000" dirty="0">
                <a:solidFill>
                  <a:srgbClr val="003B64"/>
                </a:solidFill>
                <a:latin typeface="Arial"/>
                <a:cs typeface="Calibri Light"/>
              </a:rPr>
              <a:t> </a:t>
            </a:r>
            <a:endParaRPr lang="en-US" sz="2000">
              <a:solidFill>
                <a:srgbClr val="003B64"/>
              </a:solidFill>
              <a:effectLst/>
              <a:latin typeface="Arial"/>
              <a:cs typeface="Calibri Light" panose="020F0302020204030204" pitchFamily="34" charset="0"/>
            </a:endParaRPr>
          </a:p>
          <a:p>
            <a:pPr lvl="1"/>
            <a:r>
              <a:rPr lang="en-US" sz="2000" dirty="0">
                <a:solidFill>
                  <a:srgbClr val="003B64"/>
                </a:solidFill>
                <a:latin typeface="Arial"/>
                <a:cs typeface="Calibri Light"/>
              </a:rPr>
              <a:t>The average facility fee payment of $3.2 million will provide needed consistent revenue not tied to the number of patients the hospital sees. </a:t>
            </a:r>
            <a:endParaRPr lang="en-US" sz="2000">
              <a:solidFill>
                <a:srgbClr val="003B64"/>
              </a:solidFill>
              <a:latin typeface="Arial"/>
              <a:cs typeface="Calibri Light" panose="020F0302020204030204" pitchFamily="34" charset="0"/>
            </a:endParaRPr>
          </a:p>
          <a:p>
            <a:r>
              <a:rPr lang="en-US" sz="2000" dirty="0">
                <a:solidFill>
                  <a:srgbClr val="003B64"/>
                </a:solidFill>
                <a:latin typeface="Arial"/>
                <a:cs typeface="Arial"/>
              </a:rPr>
              <a:t>While the designation requires per-patient average length of stay </a:t>
            </a:r>
            <a:r>
              <a:rPr lang="en-US" sz="2000" dirty="0">
                <a:solidFill>
                  <a:srgbClr val="003B64"/>
                </a:solidFill>
                <a:effectLst/>
                <a:latin typeface="Arial"/>
                <a:cs typeface="Arial"/>
              </a:rPr>
              <a:t>to </a:t>
            </a:r>
            <a:r>
              <a:rPr lang="en-US" sz="2000" dirty="0">
                <a:solidFill>
                  <a:srgbClr val="003B64"/>
                </a:solidFill>
                <a:latin typeface="Arial"/>
                <a:cs typeface="Arial"/>
              </a:rPr>
              <a:t>be under 24 hours, you will still be able to stay overnight at the hospital if an observation is required. 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solidFill>
                  <a:srgbClr val="003B64"/>
                </a:solidFill>
                <a:latin typeface="Arial"/>
                <a:cs typeface="Calibri Light"/>
              </a:rPr>
              <a:t>The designation allows our hospitals to continue offering vital service lines frequented by most of our patients. Those services include:</a:t>
            </a:r>
          </a:p>
          <a:p>
            <a:pPr lvl="1"/>
            <a:r>
              <a:rPr lang="en-US" sz="2000" dirty="0">
                <a:solidFill>
                  <a:srgbClr val="003B64"/>
                </a:solidFill>
                <a:latin typeface="Arial"/>
                <a:cs typeface="Calibri Light"/>
              </a:rPr>
              <a:t>Laboratory services </a:t>
            </a:r>
            <a:endParaRPr lang="en-US" sz="2000">
              <a:solidFill>
                <a:srgbClr val="003B64"/>
              </a:solidFill>
              <a:latin typeface="Arial"/>
              <a:cs typeface="Calibri Light" panose="020F0302020204030204" pitchFamily="34" charset="0"/>
            </a:endParaRPr>
          </a:p>
          <a:p>
            <a:pPr lvl="1"/>
            <a:r>
              <a:rPr lang="en-US" sz="2000" dirty="0">
                <a:solidFill>
                  <a:srgbClr val="003B64"/>
                </a:solidFill>
                <a:latin typeface="Arial"/>
                <a:cs typeface="Calibri Light"/>
              </a:rPr>
              <a:t>Imaging and radiology services </a:t>
            </a:r>
            <a:endParaRPr lang="en-US" sz="2000">
              <a:solidFill>
                <a:srgbClr val="003B64"/>
              </a:solidFill>
              <a:latin typeface="Arial"/>
              <a:cs typeface="Calibri Light" panose="020F0302020204030204" pitchFamily="34" charset="0"/>
            </a:endParaRPr>
          </a:p>
          <a:p>
            <a:pPr lvl="1"/>
            <a:r>
              <a:rPr lang="en-US" sz="2000" dirty="0">
                <a:solidFill>
                  <a:srgbClr val="003B64"/>
                </a:solidFill>
                <a:latin typeface="Arial"/>
                <a:cs typeface="Calibri Light"/>
              </a:rPr>
              <a:t>Outpatient surgeries</a:t>
            </a:r>
          </a:p>
        </p:txBody>
      </p:sp>
    </p:spTree>
    <p:extLst>
      <p:ext uri="{BB962C8B-B14F-4D97-AF65-F5344CB8AC3E}">
        <p14:creationId xmlns:p14="http://schemas.microsoft.com/office/powerpoint/2010/main" val="21667543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CB6DB-71B2-8ADB-086A-885A753948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9947" y="476198"/>
            <a:ext cx="9486900" cy="996061"/>
          </a:xfrm>
        </p:spPr>
        <p:txBody>
          <a:bodyPr anchor="b">
            <a:normAutofit/>
          </a:bodyPr>
          <a:lstStyle/>
          <a:p>
            <a:pPr algn="ctr"/>
            <a:r>
              <a:rPr lang="en-US" sz="4000" b="1" dirty="0">
                <a:solidFill>
                  <a:schemeClr val="accent5">
                    <a:lumMod val="50000"/>
                  </a:schemeClr>
                </a:solidFill>
                <a:latin typeface="Arial"/>
                <a:cs typeface="Arial"/>
              </a:rPr>
              <a:t>Expected 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0EBB16-C468-A5C3-19F6-4A52815BB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255" y="1687232"/>
            <a:ext cx="11178283" cy="3943006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000" dirty="0">
                <a:solidFill>
                  <a:srgbClr val="003B64"/>
                </a:solidFill>
                <a:effectLst/>
                <a:highlight>
                  <a:srgbClr val="FFFF00"/>
                </a:highlight>
                <a:latin typeface="Arial"/>
                <a:cs typeface="Calibri Light"/>
              </a:rPr>
              <a:t>[DATE]</a:t>
            </a:r>
            <a:r>
              <a:rPr lang="en-US" sz="2000" dirty="0">
                <a:solidFill>
                  <a:srgbClr val="003B64"/>
                </a:solidFill>
                <a:effectLst/>
                <a:latin typeface="Arial"/>
                <a:cs typeface="Calibri Light"/>
              </a:rPr>
              <a:t> Communication to</a:t>
            </a:r>
            <a:r>
              <a:rPr lang="en-US" sz="2000" dirty="0">
                <a:solidFill>
                  <a:srgbClr val="003B64"/>
                </a:solidFill>
                <a:effectLst/>
                <a:highlight>
                  <a:srgbClr val="FFFF00"/>
                </a:highlight>
                <a:latin typeface="Arial"/>
                <a:cs typeface="Calibri Light"/>
              </a:rPr>
              <a:t> [HOSPITAL] </a:t>
            </a:r>
            <a:r>
              <a:rPr lang="en-US" sz="2000" dirty="0">
                <a:solidFill>
                  <a:srgbClr val="003B64"/>
                </a:solidFill>
                <a:effectLst/>
                <a:latin typeface="Arial"/>
                <a:cs typeface="Calibri Light"/>
              </a:rPr>
              <a:t>board.</a:t>
            </a:r>
            <a:r>
              <a:rPr lang="en-US" sz="2000" dirty="0">
                <a:solidFill>
                  <a:srgbClr val="003B64"/>
                </a:solidFill>
                <a:latin typeface="Arial"/>
                <a:cs typeface="Calibri Light"/>
              </a:rPr>
              <a:t> </a:t>
            </a:r>
            <a:endParaRPr lang="en-US" sz="2000">
              <a:solidFill>
                <a:srgbClr val="003B64"/>
              </a:solidFill>
              <a:effectLst/>
              <a:latin typeface="Arial"/>
              <a:cs typeface="Calibri Light" panose="020F030202020403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2000" dirty="0">
                <a:solidFill>
                  <a:srgbClr val="003B64"/>
                </a:solidFill>
                <a:effectLst/>
                <a:highlight>
                  <a:srgbClr val="FFFF00"/>
                </a:highlight>
                <a:latin typeface="Arial"/>
                <a:cs typeface="Calibri Light"/>
              </a:rPr>
              <a:t>[DATE] </a:t>
            </a:r>
            <a:r>
              <a:rPr lang="en-US" sz="2000" dirty="0">
                <a:solidFill>
                  <a:srgbClr val="003B64"/>
                </a:solidFill>
                <a:effectLst/>
                <a:latin typeface="Arial"/>
                <a:cs typeface="Calibri Light"/>
              </a:rPr>
              <a:t>Communication to staff.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solidFill>
                  <a:srgbClr val="003B64"/>
                </a:solidFill>
                <a:effectLst/>
                <a:highlight>
                  <a:srgbClr val="FFFF00"/>
                </a:highlight>
                <a:latin typeface="Arial"/>
                <a:cs typeface="Calibri Light"/>
              </a:rPr>
              <a:t>[DATE] </a:t>
            </a:r>
            <a:r>
              <a:rPr lang="en-US" sz="2000" dirty="0">
                <a:solidFill>
                  <a:srgbClr val="003B64"/>
                </a:solidFill>
                <a:effectLst/>
                <a:latin typeface="Arial"/>
                <a:cs typeface="Calibri Light"/>
              </a:rPr>
              <a:t>Public announcement.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solidFill>
                  <a:srgbClr val="003B64"/>
                </a:solidFill>
                <a:effectLst/>
                <a:highlight>
                  <a:srgbClr val="FFFF00"/>
                </a:highlight>
                <a:latin typeface="Arial"/>
                <a:cs typeface="Calibri Light"/>
              </a:rPr>
              <a:t>[DATE] </a:t>
            </a:r>
            <a:r>
              <a:rPr lang="en-US" sz="2000" dirty="0">
                <a:solidFill>
                  <a:srgbClr val="003B64"/>
                </a:solidFill>
                <a:effectLst/>
                <a:latin typeface="Arial"/>
                <a:cs typeface="Calibri Light"/>
              </a:rPr>
              <a:t>Transition begins.</a:t>
            </a:r>
          </a:p>
          <a:p>
            <a:r>
              <a:rPr lang="en-US" sz="2000" dirty="0">
                <a:solidFill>
                  <a:srgbClr val="003B64"/>
                </a:solidFill>
                <a:effectLst/>
                <a:highlight>
                  <a:srgbClr val="FFFF00"/>
                </a:highlight>
                <a:latin typeface="Arial"/>
                <a:cs typeface="Calibri Light"/>
              </a:rPr>
              <a:t>[DATE] </a:t>
            </a:r>
            <a:r>
              <a:rPr lang="en-US" sz="2000" dirty="0">
                <a:solidFill>
                  <a:srgbClr val="003B64"/>
                </a:solidFill>
                <a:effectLst/>
                <a:latin typeface="Arial"/>
                <a:cs typeface="Calibri Light"/>
              </a:rPr>
              <a:t>Estimated transition completion.</a:t>
            </a:r>
            <a:r>
              <a:rPr lang="en-US" sz="2000" dirty="0">
                <a:solidFill>
                  <a:srgbClr val="003B64"/>
                </a:solidFill>
                <a:latin typeface="Arial"/>
                <a:cs typeface="Calibri Light"/>
              </a:rPr>
              <a:t> </a:t>
            </a:r>
            <a:endParaRPr lang="en-US" sz="2000" dirty="0">
              <a:solidFill>
                <a:srgbClr val="003B64"/>
              </a:solidFill>
              <a:effectLst/>
              <a:latin typeface="Arial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92293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85574737-d03f-48fd-8305-3c50139891aa" xsi:nil="true"/>
    <SharedWithUsers xmlns="4b9cb7f5-042e-4ed3-ab19-ed6999d7e824">
      <UserInfo>
        <DisplayName/>
        <AccountId xsi:nil="true"/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7508520A9813E40B134A6C5B88C07ED" ma:contentTypeVersion="7" ma:contentTypeDescription="Create a new document." ma:contentTypeScope="" ma:versionID="36b41a3b4bc89d1ada7226d7413c2580">
  <xsd:schema xmlns:xsd="http://www.w3.org/2001/XMLSchema" xmlns:xs="http://www.w3.org/2001/XMLSchema" xmlns:p="http://schemas.microsoft.com/office/2006/metadata/properties" xmlns:ns2="85574737-d03f-48fd-8305-3c50139891aa" xmlns:ns3="4b9cb7f5-042e-4ed3-ab19-ed6999d7e824" targetNamespace="http://schemas.microsoft.com/office/2006/metadata/properties" ma:root="true" ma:fieldsID="22008a414b2c2b7d13dc3c361b6aab36" ns2:_="" ns3:_="">
    <xsd:import namespace="85574737-d03f-48fd-8305-3c50139891aa"/>
    <xsd:import namespace="4b9cb7f5-042e-4ed3-ab19-ed6999d7e82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574737-d03f-48fd-8305-3c50139891a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9cb7f5-042e-4ed3-ab19-ed6999d7e82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71739EE-5F54-4988-B420-0C4D806E81DB}">
  <ds:schemaRefs>
    <ds:schemaRef ds:uri="http://schemas.microsoft.com/office/2006/metadata/properties"/>
    <ds:schemaRef ds:uri="http://schemas.microsoft.com/office/infopath/2007/PartnerControls"/>
    <ds:schemaRef ds:uri="84971d18-4b95-4693-83a1-64989a2574ae"/>
    <ds:schemaRef ds:uri="f52ce015-02f8-4e99-8462-fdb982391849"/>
    <ds:schemaRef ds:uri="2640d63a-e554-4b35-a505-0e3ccdfbab8f"/>
    <ds:schemaRef ds:uri="8b0cda53-5db2-4b5b-84af-2c51e14eb195"/>
    <ds:schemaRef ds:uri="85574737-d03f-48fd-8305-3c50139891aa"/>
    <ds:schemaRef ds:uri="4b9cb7f5-042e-4ed3-ab19-ed6999d7e824"/>
  </ds:schemaRefs>
</ds:datastoreItem>
</file>

<file path=customXml/itemProps2.xml><?xml version="1.0" encoding="utf-8"?>
<ds:datastoreItem xmlns:ds="http://schemas.openxmlformats.org/officeDocument/2006/customXml" ds:itemID="{80FE4FAD-8C73-4DF5-BF4D-AD4F652E046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9DC9508-6E31-4452-8FBC-3C44CDEB52D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5574737-d03f-48fd-8305-3c50139891aa"/>
    <ds:schemaRef ds:uri="4b9cb7f5-042e-4ed3-ab19-ed6999d7e82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237</TotalTime>
  <Words>445</Words>
  <Application>Microsoft Office PowerPoint</Application>
  <PresentationFormat>Widescreen</PresentationFormat>
  <Paragraphs>32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Converting to the Rural Emergency Hospital Designation at [Hospital Name]</vt:lpstr>
      <vt:lpstr>Rural Hospitals Are Struggling Throughout the Country</vt:lpstr>
      <vt:lpstr>Congress Establishes Rural Emergency Hospital Designation </vt:lpstr>
      <vt:lpstr>REH Requirements </vt:lpstr>
      <vt:lpstr>Why REH Makes Sense </vt:lpstr>
      <vt:lpstr>Expected Timeline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Healthy Communities Require  Healthy Hospitals</dc:title>
  <dc:creator>Angela Minicuci</dc:creator>
  <cp:lastModifiedBy>Maddie Renneke</cp:lastModifiedBy>
  <cp:revision>72</cp:revision>
  <dcterms:created xsi:type="dcterms:W3CDTF">2022-11-11T02:13:20Z</dcterms:created>
  <dcterms:modified xsi:type="dcterms:W3CDTF">2024-09-04T20:45:18Z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0x010100A7508520A9813E40B134A6C5B88C07ED</vt:lpwstr>
  </property>
  <property fmtid="{D5CDD505-2E9C-101B-9397-08002B2CF9AE}" pid="3" name="MediaServiceImageTags">
    <vt:lpwstr/>
  </property>
  <property fmtid="{D5CDD505-2E9C-101B-9397-08002B2CF9AE}" pid="4" name="xd_ProgID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xd_Signature">
    <vt:bool>false</vt:bool>
  </property>
</Properties>
</file>